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SYbN8+1bVZo03Sdk9Lns+4xj8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Rumeysa &amp; Emily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ed84d4c2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ed84d4c2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Jiaxin &amp; Ivy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Everyone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9bc4fdd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e9bc4fdd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e9bc4f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e9bc4f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ddf8da03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ddf8da03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eddf8da0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eddf8da0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9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" name="Google Shape;24;p12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" name="Google Shape;25;p12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3044700" y="1117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>
                <a:latin typeface="Arial"/>
                <a:ea typeface="Arial"/>
                <a:cs typeface="Arial"/>
                <a:sym typeface="Arial"/>
              </a:rPr>
              <a:t>Team 9 Project 2 Presentation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2984425" y="2122005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Team Members: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Abhinav Dubey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Emily Maher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Jiaxin Wu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Ping-Hsuan Chiang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Rumeysa Maras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 dirty="0"/>
              <a:t>Relevant business finding</a:t>
            </a:r>
            <a:endParaRPr b="1" dirty="0"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1"/>
          </p:nvPr>
        </p:nvSpPr>
        <p:spPr>
          <a:xfrm>
            <a:off x="307334" y="1048945"/>
            <a:ext cx="8520600" cy="3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WHAT DRIVES </a:t>
            </a:r>
            <a:r>
              <a:rPr lang="en" b="1" dirty="0"/>
              <a:t>PASSENGER SATISFACTION</a:t>
            </a:r>
            <a:r>
              <a:rPr lang="en" dirty="0"/>
              <a:t>?</a:t>
            </a:r>
            <a:endParaRPr dirty="0"/>
          </a:p>
          <a:p>
            <a:pPr marL="17145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None/>
            </a:pPr>
            <a:r>
              <a:rPr lang="en" sz="1600" dirty="0"/>
              <a:t>Online Boarding</a:t>
            </a:r>
          </a:p>
          <a:p>
            <a:pPr marL="17145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None/>
            </a:pPr>
            <a:r>
              <a:rPr lang="en" sz="1600" dirty="0"/>
              <a:t>	Inflight Wifi Service</a:t>
            </a:r>
          </a:p>
          <a:p>
            <a:pPr marL="17145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None/>
            </a:pPr>
            <a:r>
              <a:rPr lang="en" sz="1600" dirty="0"/>
              <a:t>		 Type of Travel (Business vs. Personal)</a:t>
            </a:r>
            <a:br>
              <a:rPr lang="en" sz="1600" dirty="0"/>
            </a:br>
            <a:endParaRPr sz="1600" dirty="0"/>
          </a:p>
          <a:p>
            <a:pPr marL="17145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 sz="1600" dirty="0"/>
              <a:t>			Customer Loyalty </a:t>
            </a:r>
          </a:p>
          <a:p>
            <a:pPr marL="17145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br>
              <a:rPr lang="en" dirty="0"/>
            </a:br>
            <a:r>
              <a:rPr lang="en" b="1" dirty="0"/>
              <a:t>SURPRISING INSIGHTS </a:t>
            </a:r>
            <a:endParaRPr b="1" dirty="0"/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The following had little impact on customer satisfaction:</a:t>
            </a:r>
            <a:endParaRPr sz="1600" dirty="0"/>
          </a:p>
          <a:p>
            <a:pPr marL="171450" lvl="0" indent="0" rtl="0">
              <a:spcBef>
                <a:spcPts val="1600"/>
              </a:spcBef>
              <a:spcAft>
                <a:spcPts val="0"/>
              </a:spcAft>
              <a:buSzPts val="900"/>
              <a:buNone/>
            </a:pPr>
            <a:r>
              <a:rPr lang="en" sz="1600" dirty="0"/>
              <a:t>Gender, Cleanliness, Travel Class, Delays in Arrival and Departure</a:t>
            </a:r>
            <a:br>
              <a:rPr lang="en" sz="900" dirty="0"/>
            </a:br>
            <a:endParaRPr sz="9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9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9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What recommendations can be made? Insights for the company based on modelh </a:t>
            </a:r>
            <a:endParaRPr dirty="0"/>
          </a:p>
        </p:txBody>
      </p:sp>
      <p:pic>
        <p:nvPicPr>
          <p:cNvPr id="2" name="Business Finding">
            <a:hlinkClick r:id="" action="ppaction://media"/>
            <a:extLst>
              <a:ext uri="{FF2B5EF4-FFF2-40B4-BE49-F238E27FC236}">
                <a16:creationId xmlns:a16="http://schemas.microsoft.com/office/drawing/2014/main" id="{41420C9C-86CF-4DB8-8604-DA5BB8593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6531" y="4241800"/>
            <a:ext cx="487363" cy="487363"/>
          </a:xfrm>
          <a:prstGeom prst="rect">
            <a:avLst/>
          </a:prstGeom>
        </p:spPr>
      </p:pic>
      <p:pic>
        <p:nvPicPr>
          <p:cNvPr id="4" name="Graphic 3" descr="Open book">
            <a:extLst>
              <a:ext uri="{FF2B5EF4-FFF2-40B4-BE49-F238E27FC236}">
                <a16:creationId xmlns:a16="http://schemas.microsoft.com/office/drawing/2014/main" id="{0ED4AA04-3FA4-4E6D-BC90-8532D7E31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494" y="232825"/>
            <a:ext cx="914400" cy="9144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AAB77EB-84EF-4B8B-A0C5-680D13C1FAFC}"/>
              </a:ext>
            </a:extLst>
          </p:cNvPr>
          <p:cNvSpPr/>
          <p:nvPr/>
        </p:nvSpPr>
        <p:spPr>
          <a:xfrm>
            <a:off x="311700" y="1713033"/>
            <a:ext cx="160014" cy="167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028E27-F099-4C4B-9916-FA7CEADAE890}"/>
              </a:ext>
            </a:extLst>
          </p:cNvPr>
          <p:cNvSpPr/>
          <p:nvPr/>
        </p:nvSpPr>
        <p:spPr>
          <a:xfrm>
            <a:off x="957586" y="2148461"/>
            <a:ext cx="160014" cy="167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7B9E2D6-D3E8-4CD2-BB49-AA9AFC510011}"/>
              </a:ext>
            </a:extLst>
          </p:cNvPr>
          <p:cNvSpPr/>
          <p:nvPr/>
        </p:nvSpPr>
        <p:spPr>
          <a:xfrm>
            <a:off x="1973585" y="2610906"/>
            <a:ext cx="160014" cy="167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74B4C3-F0CB-4907-9D87-45FFBCC01420}"/>
              </a:ext>
            </a:extLst>
          </p:cNvPr>
          <p:cNvSpPr/>
          <p:nvPr/>
        </p:nvSpPr>
        <p:spPr>
          <a:xfrm>
            <a:off x="2764614" y="3099147"/>
            <a:ext cx="160014" cy="167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31"/>
    </mc:Choice>
    <mc:Fallback xmlns="">
      <p:transition spd="slow" advTm="82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ed84d4c22_1_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Increasing Customer Satisfaction</a:t>
            </a:r>
            <a:endParaRPr sz="4000" b="1" dirty="0"/>
          </a:p>
        </p:txBody>
      </p:sp>
      <p:sp>
        <p:nvSpPr>
          <p:cNvPr id="146" name="Google Shape;146;gaed84d4c22_1_1"/>
          <p:cNvSpPr txBox="1">
            <a:spLocks noGrp="1"/>
          </p:cNvSpPr>
          <p:nvPr>
            <p:ph type="body" idx="1"/>
          </p:nvPr>
        </p:nvSpPr>
        <p:spPr>
          <a:xfrm>
            <a:off x="441972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Provide </a:t>
            </a:r>
            <a:r>
              <a:rPr lang="en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user-friendly online boarding</a:t>
            </a:r>
            <a:r>
              <a:rPr lang="en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option to your customers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needs to be </a:t>
            </a:r>
            <a:r>
              <a:rPr lang="en" u="sng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intuitive</a:t>
            </a:r>
            <a:r>
              <a:rPr lang="en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" u="sng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effective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" u="sng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Offer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highly quality inflight Wi-Fi and entertainment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service </a:t>
            </a:r>
          </a:p>
          <a:p>
            <a:pPr marL="628650" lvl="1" indent="-171450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Reliable and accessible Wi-Fi</a:t>
            </a:r>
          </a:p>
          <a:p>
            <a:pPr marL="628650" lvl="1" indent="-171450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variety of movie genres, access to headphones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Analyze services offered those on Business Travel &amp; Loyal Customers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these customers had much higher satisfaction rates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3B75475-24B3-4E3A-88C1-64E2720997FF}"/>
              </a:ext>
            </a:extLst>
          </p:cNvPr>
          <p:cNvSpPr/>
          <p:nvPr/>
        </p:nvSpPr>
        <p:spPr>
          <a:xfrm rot="17710711">
            <a:off x="2417652" y="1846604"/>
            <a:ext cx="200025" cy="21431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140;p7">
            <a:extLst>
              <a:ext uri="{FF2B5EF4-FFF2-40B4-BE49-F238E27FC236}">
                <a16:creationId xmlns:a16="http://schemas.microsoft.com/office/drawing/2014/main" id="{6043FD50-897C-4F0D-87C5-6E25084F3C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900" y="155169"/>
            <a:ext cx="1044672" cy="107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7A4580F-7318-4F2C-A5F9-1EFCB0EEB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21"/>
    </mc:Choice>
    <mc:Fallback xmlns="">
      <p:transition spd="slow" advTm="154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311700" y="2016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100" b="1"/>
              <a:t>About dataset</a:t>
            </a:r>
            <a:endParaRPr sz="4100" b="1" dirty="0"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311700" y="1032925"/>
            <a:ext cx="59247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is an airline passenger satisfaction survey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consists details about the customer and satisfaction rating for different elements on the flight.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has 25 Observations and 130,273 records</a:t>
            </a:r>
            <a:endParaRPr dirty="0"/>
          </a:p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target variable is customer satisfaction, and it is categorical. </a:t>
            </a:r>
            <a:endParaRPr dirty="0"/>
          </a:p>
        </p:txBody>
      </p:sp>
      <p:pic>
        <p:nvPicPr>
          <p:cNvPr id="71" name="Google Shape;71;p3" descr="Databa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7829" y="617275"/>
            <a:ext cx="1755321" cy="155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bhinav_Slide 1_Final">
            <a:hlinkClick r:id="" action="ppaction://media"/>
            <a:extLst>
              <a:ext uri="{FF2B5EF4-FFF2-40B4-BE49-F238E27FC236}">
                <a16:creationId xmlns:a16="http://schemas.microsoft.com/office/drawing/2014/main" id="{67CEED97-ADCC-41FA-A062-F4B111581D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9469" y="43869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41"/>
    </mc:Choice>
    <mc:Fallback xmlns="">
      <p:transition spd="slow" advTm="84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150864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400" b="1"/>
              <a:t>The business problem</a:t>
            </a:r>
            <a:endParaRPr dirty="0"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311700" y="502964"/>
            <a:ext cx="56247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airline should meet customer expectations and achieve higher quality levels.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need to have a specific mechanism of passenger satisfaction measurement.</a:t>
            </a:r>
            <a:endParaRPr dirty="0"/>
          </a:p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Prediction will be based on the type of customer and survey response for different elements of flight.</a:t>
            </a:r>
            <a:endParaRPr dirty="0"/>
          </a:p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find elements are in high correlation with the satisfaction level and if a customer is satisfied or not.</a:t>
            </a:r>
            <a:endParaRPr dirty="0"/>
          </a:p>
        </p:txBody>
      </p:sp>
      <p:pic>
        <p:nvPicPr>
          <p:cNvPr id="79" name="Google Shape;79;p4" descr="A picture containing 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6400" y="828336"/>
            <a:ext cx="2703256" cy="270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bhinav_Slide_2_Final">
            <a:hlinkClick r:id="" action="ppaction://media"/>
            <a:extLst>
              <a:ext uri="{FF2B5EF4-FFF2-40B4-BE49-F238E27FC236}">
                <a16:creationId xmlns:a16="http://schemas.microsoft.com/office/drawing/2014/main" id="{351C763F-E821-451E-9394-8797987A31B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85188" y="433492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28"/>
    </mc:Choice>
    <mc:Fallback xmlns="">
      <p:transition spd="slow" advTm="9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/>
              <a:t>Exploration of the data</a:t>
            </a:r>
            <a:endParaRPr b="1" dirty="0"/>
          </a:p>
        </p:txBody>
      </p:sp>
      <p:sp>
        <p:nvSpPr>
          <p:cNvPr id="86" name="Google Shape;86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Variables appear important?</a:t>
            </a:r>
            <a:endParaRPr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 dirty="0"/>
              <a:t>Type of Customer </a:t>
            </a:r>
            <a:r>
              <a:rPr lang="en" sz="1600" dirty="0"/>
              <a:t>and</a:t>
            </a:r>
            <a:r>
              <a:rPr lang="en" sz="1600" b="1" dirty="0"/>
              <a:t> the variables associated with rating</a:t>
            </a:r>
            <a:r>
              <a:rPr lang="en" sz="1600" dirty="0"/>
              <a:t> (scale 1 to 5)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Trends or patterns identified that are relevant to the business problem?</a:t>
            </a:r>
            <a:endParaRPr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 dirty="0"/>
              <a:t>More satisfied customers</a:t>
            </a:r>
            <a:r>
              <a:rPr lang="en" sz="1600" dirty="0"/>
              <a:t> → </a:t>
            </a:r>
            <a:r>
              <a:rPr lang="en" sz="1600" b="1" dirty="0"/>
              <a:t>better chances becoming loyal customers</a:t>
            </a:r>
            <a:r>
              <a:rPr lang="en" sz="1600" dirty="0"/>
              <a:t> </a:t>
            </a:r>
            <a:br>
              <a:rPr lang="en" sz="1600" dirty="0"/>
            </a:br>
            <a:r>
              <a:rPr lang="en" sz="1600" dirty="0"/>
              <a:t>→ </a:t>
            </a:r>
            <a:r>
              <a:rPr lang="en" sz="1600" b="1" dirty="0"/>
              <a:t>revenue boosted</a:t>
            </a:r>
            <a:r>
              <a:rPr lang="en" sz="1600" dirty="0"/>
              <a:t> → </a:t>
            </a:r>
            <a:r>
              <a:rPr lang="en" sz="1600" b="1" dirty="0"/>
              <a:t>stands out in the competition</a:t>
            </a:r>
            <a:endParaRPr sz="1600" b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Interesting variable relationships discovered? </a:t>
            </a:r>
            <a:endParaRPr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The more high scores a passenger rated, the greater probability he is satisfied with the an airline company</a:t>
            </a:r>
            <a:endParaRPr sz="1600" dirty="0"/>
          </a:p>
        </p:txBody>
      </p:sp>
      <p:pic>
        <p:nvPicPr>
          <p:cNvPr id="2" name="ivy_exploring the data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10A46613-7ACE-4577-ACAC-289D58ED2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4937" y="433554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97"/>
    </mc:Choice>
    <mc:Fallback xmlns="">
      <p:transition spd="slow" advTm="55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 dirty="0"/>
              <a:t>Models- Best Model </a:t>
            </a:r>
            <a:endParaRPr dirty="0"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Decision Trees: accuracy=95.9%, RASE=17.3%, ROC curve=99.3% </a:t>
            </a:r>
            <a:br>
              <a:rPr lang="en" sz="1600"/>
            </a:br>
            <a:r>
              <a:rPr lang="en" sz="1600"/>
              <a:t>(pruned from 280 to 277 splits)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5">
            <a:alphaModFix/>
          </a:blip>
          <a:srcRect t="9665"/>
          <a:stretch/>
        </p:blipFill>
        <p:spPr>
          <a:xfrm>
            <a:off x="196000" y="1977450"/>
            <a:ext cx="2684925" cy="2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6">
            <a:alphaModFix/>
          </a:blip>
          <a:srcRect b="35212"/>
          <a:stretch/>
        </p:blipFill>
        <p:spPr>
          <a:xfrm>
            <a:off x="2042326" y="1800052"/>
            <a:ext cx="5197450" cy="24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5825" y="2953750"/>
            <a:ext cx="2886101" cy="20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2075" y="1251825"/>
            <a:ext cx="621025" cy="6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odel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E8612006-66E2-4ED2-AFF9-7414E9FEF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69750" y="434735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84"/>
    </mc:Choice>
    <mc:Fallback xmlns="">
      <p:transition spd="slow" advTm="5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e9bc4fdd6_0_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 dirty="0"/>
              <a:t>Models- Ensemble Trees and Neural Network</a:t>
            </a:r>
            <a:endParaRPr dirty="0"/>
          </a:p>
        </p:txBody>
      </p:sp>
      <p:sp>
        <p:nvSpPr>
          <p:cNvPr id="104" name="Google Shape;104;gae9bc4fdd6_0_11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Ensemble Trees: 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Bootstrap Forest: accuracy=91.9%, RASE=26.2%, ROC curve=96.5% 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Boosted Tree: accuracy=93.8%, RASE=21.6%, ROC curve=98.4% (120 layers)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Neural Net: accuracy = 94.7%, RASE =18.9%, ROC curve= 98.7%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Random seed reset set to x= 123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5" name="Google Shape;105;gae9bc4fdd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400" y="2697238"/>
            <a:ext cx="2668850" cy="21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ae9bc4fdd6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475" y="2551988"/>
            <a:ext cx="3691225" cy="2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odel2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2C17D192-9F7E-4975-AB6B-50DF340F8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99475" y="425873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84"/>
    </mc:Choice>
    <mc:Fallback xmlns="">
      <p:transition spd="slow" advTm="81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9bc4fdd6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b="1" dirty="0"/>
              <a:t>Models- Logistic Regression</a:t>
            </a:r>
            <a:endParaRPr dirty="0"/>
          </a:p>
        </p:txBody>
      </p:sp>
      <p:sp>
        <p:nvSpPr>
          <p:cNvPr id="112" name="Google Shape;112;gae9bc4fdd6_0_0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Logistic regression: accuracy = 93.7% (Test Set), RASE = 22.1%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Prune</a:t>
            </a:r>
            <a:r>
              <a:rPr lang="en" sz="1600" dirty="0"/>
              <a:t>: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3" name="Google Shape;113;gae9bc4fdd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6550" y="1820550"/>
            <a:ext cx="3773350" cy="26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ae9bc4fdd6_0_0"/>
          <p:cNvSpPr/>
          <p:nvPr/>
        </p:nvSpPr>
        <p:spPr>
          <a:xfrm>
            <a:off x="2404800" y="2156375"/>
            <a:ext cx="7188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gae9bc4fdd6_0_0"/>
          <p:cNvSpPr txBox="1"/>
          <p:nvPr/>
        </p:nvSpPr>
        <p:spPr>
          <a:xfrm>
            <a:off x="437975" y="1999000"/>
            <a:ext cx="1966800" cy="2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: Adding “Crosses” to the original variables to reduce the error that variables with similar information bring into.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Cross: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1. Baggage handling * checkin service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2. Inflight services * cleanliness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3. Seat comfort * leg room service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gae9bc4fdd6_0_0"/>
          <p:cNvSpPr txBox="1"/>
          <p:nvPr/>
        </p:nvSpPr>
        <p:spPr>
          <a:xfrm>
            <a:off x="6974050" y="2032700"/>
            <a:ext cx="1966800" cy="2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Deleting variables with high PValues.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Jiaxin Slide8">
            <a:hlinkClick r:id="" action="ppaction://media"/>
            <a:extLst>
              <a:ext uri="{FF2B5EF4-FFF2-40B4-BE49-F238E27FC236}">
                <a16:creationId xmlns:a16="http://schemas.microsoft.com/office/drawing/2014/main" id="{D66E24B4-C3D5-4512-896D-AF881CC7B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9212" y="422364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79"/>
    </mc:Choice>
    <mc:Fallback xmlns="">
      <p:transition spd="slow" advTm="4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eddf8da03_3_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 b="1" dirty="0"/>
              <a:t>Models- Na</a:t>
            </a:r>
            <a:r>
              <a:rPr lang="en-US" b="1" dirty="0"/>
              <a:t>ï</a:t>
            </a:r>
            <a:r>
              <a:rPr lang="en" b="1" dirty="0"/>
              <a:t>ve Bayes and KNN</a:t>
            </a:r>
            <a:endParaRPr dirty="0"/>
          </a:p>
        </p:txBody>
      </p:sp>
      <p:sp>
        <p:nvSpPr>
          <p:cNvPr id="123" name="Google Shape;123;gaeddf8da03_3_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Naive Bayes: accuracy = 89.77% (Test Set), RASE = 29.42% (AUC = 94.97%)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 Nearest Neighbor (KNN): accuracy = 93.55%, K =9 (Misclassifications = 928)</a:t>
            </a:r>
            <a:endParaRPr dirty="0"/>
          </a:p>
        </p:txBody>
      </p:sp>
      <p:pic>
        <p:nvPicPr>
          <p:cNvPr id="124" name="Google Shape;124;gaeddf8da03_3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57825"/>
            <a:ext cx="4404375" cy="22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aeddf8da03_3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925" y="2157825"/>
            <a:ext cx="4185733" cy="22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Jiaxin Slide9">
            <a:hlinkClick r:id="" action="ppaction://media"/>
            <a:extLst>
              <a:ext uri="{FF2B5EF4-FFF2-40B4-BE49-F238E27FC236}">
                <a16:creationId xmlns:a16="http://schemas.microsoft.com/office/drawing/2014/main" id="{9D633141-CA90-425F-A877-743076397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7099" y="448794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48"/>
    </mc:Choice>
    <mc:Fallback xmlns="">
      <p:transition spd="slow" advTm="64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ddf8da03_3_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 b="1" dirty="0"/>
              <a:t>Models- Ensemble Model</a:t>
            </a:r>
            <a:endParaRPr dirty="0"/>
          </a:p>
        </p:txBody>
      </p:sp>
      <p:sp>
        <p:nvSpPr>
          <p:cNvPr id="132" name="Google Shape;132;gaeddf8da03_3_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Ensemble Models: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Simple Model Averaging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Model Averaging (Weighted)</a:t>
            </a:r>
            <a:endParaRPr dirty="0"/>
          </a:p>
        </p:txBody>
      </p:sp>
      <p:pic>
        <p:nvPicPr>
          <p:cNvPr id="5" name="Google Shape;134;gaeddf8da03_3_1">
            <a:extLst>
              <a:ext uri="{FF2B5EF4-FFF2-40B4-BE49-F238E27FC236}">
                <a16:creationId xmlns:a16="http://schemas.microsoft.com/office/drawing/2014/main" id="{F4F35C47-77DB-4638-8C9E-1A6CEFFC1D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878" y="2198472"/>
            <a:ext cx="6487436" cy="245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E729EB3-5625-4436-B42A-6BE718FAC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0"/>
    </mc:Choice>
    <mc:Fallback xmlns="">
      <p:transition spd="slow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569</Words>
  <Application>Microsoft Office PowerPoint</Application>
  <PresentationFormat>On-screen Show (16:9)</PresentationFormat>
  <Paragraphs>85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Economica</vt:lpstr>
      <vt:lpstr>Open Sans</vt:lpstr>
      <vt:lpstr>Luxe</vt:lpstr>
      <vt:lpstr>Team 9 Project 2 Presentation </vt:lpstr>
      <vt:lpstr>About dataset</vt:lpstr>
      <vt:lpstr>The business problem</vt:lpstr>
      <vt:lpstr>Exploration of the data</vt:lpstr>
      <vt:lpstr>Models- Best Model </vt:lpstr>
      <vt:lpstr>Models- Ensemble Trees and Neural Network</vt:lpstr>
      <vt:lpstr>Models- Logistic Regression</vt:lpstr>
      <vt:lpstr>Models- Naïve Bayes and KNN</vt:lpstr>
      <vt:lpstr>Models- Ensemble Model</vt:lpstr>
      <vt:lpstr>Relevant business finding</vt:lpstr>
      <vt:lpstr>Increasing Customer Satisfaction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9 Project 2 Presentation </dc:title>
  <cp:lastModifiedBy>emily maher</cp:lastModifiedBy>
  <cp:revision>9</cp:revision>
  <dcterms:modified xsi:type="dcterms:W3CDTF">2020-12-02T23:58:55Z</dcterms:modified>
</cp:coreProperties>
</file>